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79" r:id="rId8"/>
    <p:sldId id="262" r:id="rId9"/>
    <p:sldId id="263" r:id="rId10"/>
    <p:sldId id="266" r:id="rId11"/>
    <p:sldId id="264" r:id="rId12"/>
    <p:sldId id="280" r:id="rId13"/>
    <p:sldId id="265" r:id="rId14"/>
    <p:sldId id="267" r:id="rId15"/>
    <p:sldId id="268" r:id="rId16"/>
    <p:sldId id="269" r:id="rId17"/>
    <p:sldId id="270" r:id="rId18"/>
    <p:sldId id="271" r:id="rId19"/>
    <p:sldId id="272" r:id="rId20"/>
    <p:sldId id="273" r:id="rId21"/>
    <p:sldId id="274" r:id="rId22"/>
    <p:sldId id="275" r:id="rId23"/>
    <p:sldId id="276" r:id="rId24"/>
    <p:sldId id="278" r:id="rId25"/>
    <p:sldId id="277"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9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67C66AE-8AC6-470F-AEE7-4292DD0295F7}" type="datetimeFigureOut">
              <a:rPr lang="en-US" smtClean="0"/>
              <a:t>4/27/2016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12BABB04-0A79-4F1B-8E2E-5B535A3E4CE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7C66AE-8AC6-470F-AEE7-4292DD0295F7}"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7C66AE-8AC6-470F-AEE7-4292DD0295F7}"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7C66AE-8AC6-470F-AEE7-4292DD0295F7}"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67C66AE-8AC6-470F-AEE7-4292DD0295F7}"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2BABB04-0A79-4F1B-8E2E-5B535A3E4CE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67C66AE-8AC6-470F-AEE7-4292DD0295F7}"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67C66AE-8AC6-470F-AEE7-4292DD0295F7}" type="datetimeFigureOut">
              <a:rPr lang="en-US" smtClean="0"/>
              <a:t>4/27/2016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67C66AE-8AC6-470F-AEE7-4292DD0295F7}" type="datetimeFigureOut">
              <a:rPr lang="en-US" smtClean="0"/>
              <a:t>4/27/2016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67C66AE-8AC6-470F-AEE7-4292DD0295F7}" type="datetimeFigureOut">
              <a:rPr lang="en-US" smtClean="0"/>
              <a:t>4/27/2016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2BABB04-0A79-4F1B-8E2E-5B535A3E4CE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67C66AE-8AC6-470F-AEE7-4292DD0295F7}"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67C66AE-8AC6-470F-AEE7-4292DD0295F7}"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2BABB04-0A79-4F1B-8E2E-5B535A3E4CE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67C66AE-8AC6-470F-AEE7-4292DD0295F7}" type="datetimeFigureOut">
              <a:rPr lang="en-US" smtClean="0"/>
              <a:t>4/27/2016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2BABB04-0A79-4F1B-8E2E-5B535A3E4CE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34636"/>
            <a:ext cx="10525242" cy="6892636"/>
          </a:xfrm>
          <a:prstGeom prst="rect">
            <a:avLst/>
          </a:prstGeom>
        </p:spPr>
      </p:pic>
      <p:sp>
        <p:nvSpPr>
          <p:cNvPr id="2" name="Title 1"/>
          <p:cNvSpPr>
            <a:spLocks noGrp="1"/>
          </p:cNvSpPr>
          <p:nvPr>
            <p:ph type="ctrTitle"/>
          </p:nvPr>
        </p:nvSpPr>
        <p:spPr>
          <a:xfrm>
            <a:off x="381000" y="381000"/>
            <a:ext cx="7406640" cy="1926102"/>
          </a:xfrm>
        </p:spPr>
        <p:txBody>
          <a:bodyPr>
            <a:normAutofit fontScale="90000"/>
          </a:bodyPr>
          <a:lstStyle/>
          <a:p>
            <a:r>
              <a:rPr lang="en-US" dirty="0" smtClean="0">
                <a:solidFill>
                  <a:schemeClr val="tx1"/>
                </a:solidFill>
              </a:rPr>
              <a:t>US VA History SOL Review</a:t>
            </a:r>
            <a:br>
              <a:rPr lang="en-US" dirty="0" smtClean="0">
                <a:solidFill>
                  <a:schemeClr val="tx1"/>
                </a:solidFill>
              </a:rPr>
            </a:br>
            <a:r>
              <a:rPr lang="en-US" dirty="0" smtClean="0">
                <a:solidFill>
                  <a:schemeClr val="tx1"/>
                </a:solidFill>
              </a:rPr>
              <a:t>The Antebellum Period: What Caused the Civil War?</a:t>
            </a:r>
            <a:endParaRPr lang="en-US" dirty="0">
              <a:solidFill>
                <a:schemeClr val="tx1"/>
              </a:solidFill>
            </a:endParaRPr>
          </a:p>
        </p:txBody>
      </p:sp>
    </p:spTree>
    <p:extLst>
      <p:ext uri="{BB962C8B-B14F-4D97-AF65-F5344CB8AC3E}">
        <p14:creationId xmlns:p14="http://schemas.microsoft.com/office/powerpoint/2010/main" val="40593763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2"/>
          </p:nvPr>
        </p:nvPicPr>
        <p:blipFill>
          <a:blip r:embed="rId2"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181600" y="1371600"/>
            <a:ext cx="3821052" cy="1865947"/>
          </a:xfrm>
        </p:spPr>
      </p:pic>
      <p:sp>
        <p:nvSpPr>
          <p:cNvPr id="2" name="Title 1"/>
          <p:cNvSpPr>
            <a:spLocks noGrp="1"/>
          </p:cNvSpPr>
          <p:nvPr>
            <p:ph type="title"/>
          </p:nvPr>
        </p:nvSpPr>
        <p:spPr/>
        <p:txBody>
          <a:bodyPr>
            <a:normAutofit fontScale="90000"/>
          </a:bodyPr>
          <a:lstStyle/>
          <a:p>
            <a:r>
              <a:rPr lang="en-US" dirty="0" smtClean="0"/>
              <a:t>Seneca Falls Convention and Women as 19</a:t>
            </a:r>
            <a:r>
              <a:rPr lang="en-US" baseline="30000" dirty="0" smtClean="0"/>
              <a:t>th</a:t>
            </a:r>
            <a:r>
              <a:rPr lang="en-US" dirty="0" smtClean="0"/>
              <a:t> Century Reformers</a:t>
            </a:r>
            <a:endParaRPr lang="en-US" dirty="0"/>
          </a:p>
        </p:txBody>
      </p:sp>
      <p:pic>
        <p:nvPicPr>
          <p:cNvPr id="6" name="Content Placeholder 5"/>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rot="20820238">
            <a:off x="5181600" y="3048000"/>
            <a:ext cx="2125376" cy="2911475"/>
          </a:xfr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4200" y="2819400"/>
            <a:ext cx="1981200" cy="2971800"/>
          </a:xfrm>
          <a:prstGeom prst="rect">
            <a:avLst/>
          </a:prstGeom>
        </p:spPr>
      </p:pic>
      <p:sp>
        <p:nvSpPr>
          <p:cNvPr id="8" name="Rounded Rectangle 7"/>
          <p:cNvSpPr/>
          <p:nvPr/>
        </p:nvSpPr>
        <p:spPr>
          <a:xfrm>
            <a:off x="1066800" y="1447800"/>
            <a:ext cx="4191000" cy="4953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600" dirty="0" smtClean="0"/>
              <a:t>Because the abolitionist movement was perceived as a moral issue and women were considered moral authorities, many women found a public voice in the abolitionist movement.  While they may have started as abolitionists, they soon discovered that in order to have a lasting influence on public debates, they would have to be allowed political participation.  Elizabeth Cady Stanton organized the Seneca Falls Convention in 1848, and was the author of the Declaration of Sentiments, in which women demanded for the first time the right to vote. Susan B. Anthony was another important woman suffragist during this period.  Eventually the 19</a:t>
            </a:r>
            <a:r>
              <a:rPr lang="en-US" sz="1600" baseline="30000" dirty="0" smtClean="0"/>
              <a:t>th</a:t>
            </a:r>
            <a:r>
              <a:rPr lang="en-US" sz="1600" dirty="0" smtClean="0"/>
              <a:t> Amendment to the Constitution would be passed, giving women the right to vote in national elections.</a:t>
            </a:r>
            <a:endParaRPr lang="en-US" sz="1600" dirty="0"/>
          </a:p>
        </p:txBody>
      </p:sp>
    </p:spTree>
    <p:extLst>
      <p:ext uri="{BB962C8B-B14F-4D97-AF65-F5344CB8AC3E}">
        <p14:creationId xmlns:p14="http://schemas.microsoft.com/office/powerpoint/2010/main" val="3100275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Compromise of 1850</a:t>
            </a:r>
            <a:endParaRPr lang="en-US" dirty="0"/>
          </a:p>
        </p:txBody>
      </p:sp>
      <p:sp>
        <p:nvSpPr>
          <p:cNvPr id="3" name="Content Placeholder 2"/>
          <p:cNvSpPr>
            <a:spLocks noGrp="1"/>
          </p:cNvSpPr>
          <p:nvPr>
            <p:ph idx="1"/>
          </p:nvPr>
        </p:nvSpPr>
        <p:spPr>
          <a:xfrm>
            <a:off x="1066800" y="1219200"/>
            <a:ext cx="7924800" cy="5486400"/>
          </a:xfrm>
        </p:spPr>
        <p:txBody>
          <a:bodyPr>
            <a:normAutofit fontScale="92500"/>
          </a:bodyPr>
          <a:lstStyle/>
          <a:p>
            <a:r>
              <a:rPr lang="en-US" dirty="0" smtClean="0"/>
              <a:t>California became a part of the United States in 1848, with the </a:t>
            </a:r>
            <a:r>
              <a:rPr lang="en-US" i="1" u="sng" dirty="0" smtClean="0">
                <a:solidFill>
                  <a:schemeClr val="tx2">
                    <a:lumMod val="75000"/>
                  </a:schemeClr>
                </a:solidFill>
                <a:effectLst>
                  <a:outerShdw blurRad="38100" dist="38100" dir="2700000" algn="tl">
                    <a:srgbClr val="000000">
                      <a:alpha val="43137"/>
                    </a:srgbClr>
                  </a:outerShdw>
                </a:effectLst>
              </a:rPr>
              <a:t>Treaty of Guadalupe-Hidalgo</a:t>
            </a:r>
            <a:r>
              <a:rPr lang="en-US" dirty="0" smtClean="0"/>
              <a:t>, which ended the Mexican-American War.  </a:t>
            </a:r>
          </a:p>
          <a:p>
            <a:r>
              <a:rPr lang="en-US" i="1" u="sng" dirty="0" smtClean="0">
                <a:solidFill>
                  <a:schemeClr val="accent2">
                    <a:lumMod val="50000"/>
                  </a:schemeClr>
                </a:solidFill>
                <a:effectLst>
                  <a:outerShdw blurRad="38100" dist="38100" dir="2700000" algn="tl">
                    <a:srgbClr val="000000">
                      <a:alpha val="43137"/>
                    </a:srgbClr>
                  </a:outerShdw>
                </a:effectLst>
              </a:rPr>
              <a:t>Gold</a:t>
            </a:r>
            <a:r>
              <a:rPr lang="en-US" dirty="0" smtClean="0"/>
              <a:t> was discovered in California almost immediately, at Sutter’s Mill.  Hundreds of thousands of Americans – and non-Americans – the so-called 49ers, flooded into the state. </a:t>
            </a:r>
          </a:p>
          <a:p>
            <a:r>
              <a:rPr lang="en-US" dirty="0" smtClean="0"/>
              <a:t>California applied for statehood in 1850, and applied as a </a:t>
            </a:r>
            <a:r>
              <a:rPr lang="en-US" i="1" u="sng" dirty="0" smtClean="0">
                <a:solidFill>
                  <a:schemeClr val="tx2">
                    <a:lumMod val="75000"/>
                  </a:schemeClr>
                </a:solidFill>
                <a:effectLst>
                  <a:outerShdw blurRad="38100" dist="38100" dir="2700000" algn="tl">
                    <a:srgbClr val="000000">
                      <a:alpha val="43137"/>
                    </a:srgbClr>
                  </a:outerShdw>
                </a:effectLst>
              </a:rPr>
              <a:t>free state </a:t>
            </a:r>
            <a:r>
              <a:rPr lang="en-US" dirty="0" smtClean="0"/>
              <a:t>– believing that slave labor was unfair for one man to benefit from the labor of dozens of others in mining.</a:t>
            </a:r>
            <a:endParaRPr lang="en-US" dirty="0"/>
          </a:p>
        </p:txBody>
      </p:sp>
    </p:spTree>
    <p:extLst>
      <p:ext uri="{BB962C8B-B14F-4D97-AF65-F5344CB8AC3E}">
        <p14:creationId xmlns:p14="http://schemas.microsoft.com/office/powerpoint/2010/main" val="338091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Compromise of 1850</a:t>
            </a:r>
            <a:endParaRPr lang="en-US" dirty="0"/>
          </a:p>
        </p:txBody>
      </p:sp>
      <p:sp>
        <p:nvSpPr>
          <p:cNvPr id="6" name="Content Placeholder 5"/>
          <p:cNvSpPr>
            <a:spLocks noGrp="1"/>
          </p:cNvSpPr>
          <p:nvPr>
            <p:ph sz="half" idx="2"/>
          </p:nvPr>
        </p:nvSpPr>
        <p:spPr>
          <a:xfrm>
            <a:off x="3962400" y="1371600"/>
            <a:ext cx="5181600" cy="5486400"/>
          </a:xfrm>
        </p:spPr>
        <p:txBody>
          <a:bodyPr>
            <a:normAutofit fontScale="85000" lnSpcReduction="20000"/>
          </a:bodyPr>
          <a:lstStyle/>
          <a:p>
            <a:pPr marL="596646" indent="-514350">
              <a:buAutoNum type="arabicPeriod"/>
            </a:pPr>
            <a:r>
              <a:rPr lang="en-US" u="sng" dirty="0" smtClean="0">
                <a:solidFill>
                  <a:schemeClr val="tx2">
                    <a:lumMod val="75000"/>
                  </a:schemeClr>
                </a:solidFill>
                <a:effectLst>
                  <a:outerShdw blurRad="38100" dist="38100" dir="2700000" algn="tl">
                    <a:srgbClr val="000000">
                      <a:alpha val="43137"/>
                    </a:srgbClr>
                  </a:outerShdw>
                </a:effectLst>
              </a:rPr>
              <a:t>California</a:t>
            </a:r>
            <a:r>
              <a:rPr lang="en-US" dirty="0" smtClean="0"/>
              <a:t> was admitted into the United States as a </a:t>
            </a:r>
            <a:r>
              <a:rPr lang="en-US" i="1" u="sng" dirty="0" smtClean="0">
                <a:solidFill>
                  <a:schemeClr val="tx2">
                    <a:lumMod val="75000"/>
                  </a:schemeClr>
                </a:solidFill>
                <a:effectLst>
                  <a:outerShdw blurRad="38100" dist="38100" dir="2700000" algn="tl">
                    <a:srgbClr val="000000">
                      <a:alpha val="43137"/>
                    </a:srgbClr>
                  </a:outerShdw>
                </a:effectLst>
              </a:rPr>
              <a:t>free state</a:t>
            </a:r>
            <a:r>
              <a:rPr lang="en-US" dirty="0" smtClean="0"/>
              <a:t>.</a:t>
            </a:r>
          </a:p>
          <a:p>
            <a:pPr marL="596646" indent="-514350">
              <a:buAutoNum type="arabicPeriod"/>
            </a:pPr>
            <a:r>
              <a:rPr lang="en-US" dirty="0" smtClean="0"/>
              <a:t>The slave trade, not slavery itself,  was banned in Washington, D.C. </a:t>
            </a:r>
          </a:p>
          <a:p>
            <a:pPr marL="596646" indent="-514350">
              <a:buAutoNum type="arabicPeriod"/>
            </a:pPr>
            <a:r>
              <a:rPr lang="en-US" dirty="0" smtClean="0"/>
              <a:t>The </a:t>
            </a:r>
            <a:r>
              <a:rPr lang="en-US" u="sng" dirty="0" smtClean="0">
                <a:solidFill>
                  <a:schemeClr val="tx2">
                    <a:lumMod val="75000"/>
                  </a:schemeClr>
                </a:solidFill>
                <a:effectLst>
                  <a:outerShdw blurRad="38100" dist="38100" dir="2700000" algn="tl">
                    <a:srgbClr val="000000">
                      <a:alpha val="43137"/>
                    </a:srgbClr>
                  </a:outerShdw>
                </a:effectLst>
              </a:rPr>
              <a:t>Utah Territory </a:t>
            </a:r>
            <a:r>
              <a:rPr lang="en-US" dirty="0" smtClean="0"/>
              <a:t>would be created, and it would decide the issue of slavery by </a:t>
            </a:r>
            <a:r>
              <a:rPr lang="en-US" i="1" u="sng" dirty="0" smtClean="0">
                <a:solidFill>
                  <a:schemeClr val="tx2">
                    <a:lumMod val="75000"/>
                  </a:schemeClr>
                </a:solidFill>
                <a:effectLst>
                  <a:outerShdw blurRad="38100" dist="38100" dir="2700000" algn="tl">
                    <a:srgbClr val="000000">
                      <a:alpha val="43137"/>
                    </a:srgbClr>
                  </a:outerShdw>
                </a:effectLst>
              </a:rPr>
              <a:t>popular sovereignty. </a:t>
            </a:r>
          </a:p>
          <a:p>
            <a:pPr marL="596646" indent="-514350">
              <a:buAutoNum type="arabicPeriod"/>
            </a:pPr>
            <a:r>
              <a:rPr lang="en-US" dirty="0" smtClean="0"/>
              <a:t>The </a:t>
            </a:r>
            <a:r>
              <a:rPr lang="en-US" u="sng" dirty="0" smtClean="0">
                <a:solidFill>
                  <a:schemeClr val="tx2">
                    <a:lumMod val="75000"/>
                  </a:schemeClr>
                </a:solidFill>
                <a:effectLst>
                  <a:outerShdw blurRad="38100" dist="38100" dir="2700000" algn="tl">
                    <a:srgbClr val="000000">
                      <a:alpha val="43137"/>
                    </a:srgbClr>
                  </a:outerShdw>
                </a:effectLst>
              </a:rPr>
              <a:t>New Mexico </a:t>
            </a:r>
            <a:r>
              <a:rPr lang="en-US" dirty="0" smtClean="0"/>
              <a:t>territory was created, and would decide the issue of slavery by </a:t>
            </a:r>
            <a:r>
              <a:rPr lang="en-US" i="1" u="sng" dirty="0" smtClean="0">
                <a:solidFill>
                  <a:schemeClr val="tx2">
                    <a:lumMod val="75000"/>
                  </a:schemeClr>
                </a:solidFill>
                <a:effectLst>
                  <a:outerShdw blurRad="38100" dist="38100" dir="2700000" algn="tl">
                    <a:srgbClr val="000000">
                      <a:alpha val="43137"/>
                    </a:srgbClr>
                  </a:outerShdw>
                </a:effectLst>
              </a:rPr>
              <a:t>popular sovereignty. </a:t>
            </a:r>
          </a:p>
          <a:p>
            <a:pPr marL="596646" indent="-514350">
              <a:buAutoNum type="arabicPeriod"/>
            </a:pPr>
            <a:r>
              <a:rPr lang="en-US" dirty="0" smtClean="0"/>
              <a:t>The </a:t>
            </a:r>
            <a:r>
              <a:rPr lang="en-US" i="1" u="sng" dirty="0" smtClean="0">
                <a:solidFill>
                  <a:schemeClr val="tx2">
                    <a:lumMod val="75000"/>
                  </a:schemeClr>
                </a:solidFill>
                <a:effectLst>
                  <a:outerShdw blurRad="38100" dist="38100" dir="2700000" algn="tl">
                    <a:srgbClr val="000000">
                      <a:alpha val="43137"/>
                    </a:srgbClr>
                  </a:outerShdw>
                </a:effectLst>
              </a:rPr>
              <a:t>Fugitive Slave Law </a:t>
            </a:r>
            <a:r>
              <a:rPr lang="en-US" dirty="0" smtClean="0"/>
              <a:t>would be vigorously enforced, and the federal government would assist in capturing runaway slaves and returning them to their masters in the South.</a:t>
            </a:r>
            <a:endParaRPr lang="en-US" dirty="0"/>
          </a:p>
        </p:txBody>
      </p:sp>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43000" y="1905000"/>
            <a:ext cx="2962929" cy="3662125"/>
          </a:xfrm>
        </p:spPr>
      </p:pic>
    </p:spTree>
    <p:extLst>
      <p:ext uri="{BB962C8B-B14F-4D97-AF65-F5344CB8AC3E}">
        <p14:creationId xmlns:p14="http://schemas.microsoft.com/office/powerpoint/2010/main" val="2765687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Northerners Hated the Fugitive Slave Act, and Refuse to Cooperate.</a:t>
            </a:r>
            <a:endParaRPr lang="en-US" dirty="0"/>
          </a:p>
        </p:txBody>
      </p:sp>
      <p:sp>
        <p:nvSpPr>
          <p:cNvPr id="3" name="Content Placeholder 2"/>
          <p:cNvSpPr>
            <a:spLocks noGrp="1"/>
          </p:cNvSpPr>
          <p:nvPr>
            <p:ph sz="half" idx="1"/>
          </p:nvPr>
        </p:nvSpPr>
        <p:spPr/>
        <p:txBody>
          <a:bodyPr>
            <a:normAutofit fontScale="92500" lnSpcReduction="20000"/>
          </a:bodyPr>
          <a:lstStyle/>
          <a:p>
            <a:pPr marL="82296" indent="0">
              <a:buNone/>
            </a:pPr>
            <a:r>
              <a:rPr lang="en-US" dirty="0" smtClean="0"/>
              <a:t>Northerners hated the Fugitive Slave Law and more or less refused to cooperate in enforcing the law.   When runaway slaves were captured, like Anthony Burns in Boston, Massachusetts, great riots unfolded, and abolitionist societies attempted to free the fugitive slaves or at least purchase them from their Southern masters.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43724" y="1524000"/>
            <a:ext cx="3151894" cy="4664075"/>
          </a:xfrm>
        </p:spPr>
      </p:pic>
    </p:spTree>
    <p:extLst>
      <p:ext uri="{BB962C8B-B14F-4D97-AF65-F5344CB8AC3E}">
        <p14:creationId xmlns:p14="http://schemas.microsoft.com/office/powerpoint/2010/main" val="15655844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04800"/>
            <a:ext cx="7498080" cy="1143000"/>
          </a:xfrm>
        </p:spPr>
        <p:txBody>
          <a:bodyPr/>
          <a:lstStyle/>
          <a:p>
            <a:r>
              <a:rPr lang="en-US" dirty="0" smtClean="0"/>
              <a:t>The Kansas-Nebraska Act </a:t>
            </a:r>
            <a:endParaRPr lang="en-US" dirty="0"/>
          </a:p>
        </p:txBody>
      </p:sp>
      <p:sp>
        <p:nvSpPr>
          <p:cNvPr id="3" name="Content Placeholder 2"/>
          <p:cNvSpPr>
            <a:spLocks noGrp="1"/>
          </p:cNvSpPr>
          <p:nvPr>
            <p:ph sz="half" idx="1"/>
          </p:nvPr>
        </p:nvSpPr>
        <p:spPr>
          <a:xfrm>
            <a:off x="1143000" y="1447800"/>
            <a:ext cx="3886200" cy="5181600"/>
          </a:xfrm>
        </p:spPr>
        <p:txBody>
          <a:bodyPr>
            <a:normAutofit fontScale="85000" lnSpcReduction="20000"/>
          </a:bodyPr>
          <a:lstStyle/>
          <a:p>
            <a:pPr marL="82296" indent="0">
              <a:buNone/>
            </a:pPr>
            <a:r>
              <a:rPr lang="en-US" dirty="0" smtClean="0"/>
              <a:t>The Kansas-Nebraska Act was passed by Congress in 1854, and it had a huge influence over the slavery debate.  </a:t>
            </a:r>
            <a:r>
              <a:rPr lang="en-US" i="1" u="sng" dirty="0" smtClean="0">
                <a:solidFill>
                  <a:schemeClr val="tx2">
                    <a:lumMod val="75000"/>
                  </a:schemeClr>
                </a:solidFill>
                <a:effectLst>
                  <a:outerShdw blurRad="38100" dist="38100" dir="2700000" algn="tl">
                    <a:srgbClr val="000000">
                      <a:alpha val="43137"/>
                    </a:srgbClr>
                  </a:outerShdw>
                </a:effectLst>
              </a:rPr>
              <a:t>First, it overturned the Missouri Compromise of 1820</a:t>
            </a:r>
            <a:r>
              <a:rPr lang="en-US" dirty="0" smtClean="0"/>
              <a:t>.  That compromise had strictly forbidden slavery north of the 36°30” N Missouri Compromise Line.  Now, the issue of slavery would be determined by </a:t>
            </a:r>
            <a:r>
              <a:rPr lang="en-US" i="1" u="sng" dirty="0" smtClean="0">
                <a:solidFill>
                  <a:schemeClr val="tx2">
                    <a:lumMod val="75000"/>
                  </a:schemeClr>
                </a:solidFill>
                <a:effectLst>
                  <a:outerShdw blurRad="38100" dist="38100" dir="2700000" algn="tl">
                    <a:srgbClr val="000000">
                      <a:alpha val="43137"/>
                    </a:srgbClr>
                  </a:outerShdw>
                </a:effectLst>
              </a:rPr>
              <a:t>popular sovereignty </a:t>
            </a:r>
            <a:r>
              <a:rPr lang="en-US" dirty="0" smtClean="0"/>
              <a:t>– in other words, the settlers of the territories would decide whether or not to allow slavery.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43500" y="1537412"/>
            <a:ext cx="3657600" cy="2882188"/>
          </a:xfrm>
        </p:spPr>
      </p:pic>
      <p:sp>
        <p:nvSpPr>
          <p:cNvPr id="6" name="Rounded Rectangle 5"/>
          <p:cNvSpPr/>
          <p:nvPr/>
        </p:nvSpPr>
        <p:spPr>
          <a:xfrm>
            <a:off x="5029200" y="4267200"/>
            <a:ext cx="3886200" cy="1981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Kansas-Nebraska Act effectively ended the </a:t>
            </a:r>
            <a:r>
              <a:rPr lang="en-US" i="1" u="sng" dirty="0" smtClean="0">
                <a:solidFill>
                  <a:schemeClr val="tx2">
                    <a:lumMod val="75000"/>
                  </a:schemeClr>
                </a:solidFill>
                <a:effectLst>
                  <a:outerShdw blurRad="38100" dist="38100" dir="2700000" algn="tl">
                    <a:srgbClr val="000000">
                      <a:alpha val="43137"/>
                    </a:srgbClr>
                  </a:outerShdw>
                </a:effectLst>
              </a:rPr>
              <a:t>Missouri Compromise Line </a:t>
            </a:r>
            <a:r>
              <a:rPr lang="en-US" dirty="0" smtClean="0"/>
              <a:t>of 1820, allowing settlers to determine by </a:t>
            </a:r>
            <a:r>
              <a:rPr lang="en-US" i="1" dirty="0" smtClean="0">
                <a:solidFill>
                  <a:schemeClr val="tx2">
                    <a:lumMod val="75000"/>
                  </a:schemeClr>
                </a:solidFill>
                <a:effectLst>
                  <a:outerShdw blurRad="38100" dist="38100" dir="2700000" algn="tl">
                    <a:srgbClr val="000000">
                      <a:alpha val="43137"/>
                    </a:srgbClr>
                  </a:outerShdw>
                </a:effectLst>
              </a:rPr>
              <a:t>popular sovereignty </a:t>
            </a:r>
            <a:r>
              <a:rPr lang="en-US" dirty="0" smtClean="0"/>
              <a:t>– or, the vote, the issue of slavery north of the 36°30’ Missouri Compromise Line. </a:t>
            </a:r>
            <a:endParaRPr lang="en-US" dirty="0"/>
          </a:p>
        </p:txBody>
      </p:sp>
    </p:spTree>
    <p:extLst>
      <p:ext uri="{BB962C8B-B14F-4D97-AF65-F5344CB8AC3E}">
        <p14:creationId xmlns:p14="http://schemas.microsoft.com/office/powerpoint/2010/main" val="2469786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Kansas-Nebraska Act</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i="1" u="sng" dirty="0" smtClean="0">
                <a:solidFill>
                  <a:schemeClr val="tx2">
                    <a:lumMod val="75000"/>
                  </a:schemeClr>
                </a:solidFill>
                <a:effectLst>
                  <a:outerShdw blurRad="38100" dist="38100" dir="2700000" algn="tl">
                    <a:srgbClr val="000000">
                      <a:alpha val="43137"/>
                    </a:srgbClr>
                  </a:outerShdw>
                </a:effectLst>
              </a:rPr>
              <a:t>Popular sovereignty </a:t>
            </a:r>
            <a:r>
              <a:rPr lang="en-US" dirty="0" smtClean="0"/>
              <a:t>is simply the notion that the people should rule.  Usually this is accomplished by voting on issues.  The slavery issue, however, was extremely controversial.  Many Northerners believed that laws like the Northwest Ordinance and the Missouri Compromise had already determined the future of slavery and opposed re-opening this scar to allow popular sovereignty to determine the future of slavery in the West.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76800" y="1600200"/>
            <a:ext cx="3967567" cy="2514600"/>
          </a:xfrm>
        </p:spPr>
      </p:pic>
      <p:sp>
        <p:nvSpPr>
          <p:cNvPr id="6" name="Rounded Rectangle 5"/>
          <p:cNvSpPr/>
          <p:nvPr/>
        </p:nvSpPr>
        <p:spPr>
          <a:xfrm>
            <a:off x="4876800" y="4191000"/>
            <a:ext cx="4114800" cy="2209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Some felt that </a:t>
            </a:r>
            <a:r>
              <a:rPr lang="en-US" i="1" u="sng" dirty="0" smtClean="0">
                <a:solidFill>
                  <a:schemeClr val="tx2">
                    <a:lumMod val="75000"/>
                  </a:schemeClr>
                </a:solidFill>
                <a:effectLst>
                  <a:outerShdw blurRad="38100" dist="38100" dir="2700000" algn="tl">
                    <a:srgbClr val="000000">
                      <a:alpha val="43137"/>
                    </a:srgbClr>
                  </a:outerShdw>
                </a:effectLst>
              </a:rPr>
              <a:t>popular sovereignty </a:t>
            </a:r>
            <a:r>
              <a:rPr lang="en-US" dirty="0" smtClean="0"/>
              <a:t>was simply another attempt of pro-Southern legislators to force slavery down the throats of Northerners who opposed the institution.  Others thought it was a way to avoid war, and were confident that Northerners would win the vote!</a:t>
            </a:r>
            <a:endParaRPr lang="en-US" dirty="0"/>
          </a:p>
        </p:txBody>
      </p:sp>
    </p:spTree>
    <p:extLst>
      <p:ext uri="{BB962C8B-B14F-4D97-AF65-F5344CB8AC3E}">
        <p14:creationId xmlns:p14="http://schemas.microsoft.com/office/powerpoint/2010/main" val="708507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Kansas-Nebraska Act</a:t>
            </a:r>
            <a:endParaRPr lang="en-US" dirty="0"/>
          </a:p>
        </p:txBody>
      </p:sp>
      <p:sp>
        <p:nvSpPr>
          <p:cNvPr id="3" name="Content Placeholder 2"/>
          <p:cNvSpPr>
            <a:spLocks noGrp="1"/>
          </p:cNvSpPr>
          <p:nvPr>
            <p:ph sz="half" idx="1"/>
          </p:nvPr>
        </p:nvSpPr>
        <p:spPr>
          <a:xfrm>
            <a:off x="1143000" y="1524000"/>
            <a:ext cx="3950208" cy="5105400"/>
          </a:xfrm>
        </p:spPr>
        <p:txBody>
          <a:bodyPr>
            <a:normAutofit fontScale="77500" lnSpcReduction="20000"/>
          </a:bodyPr>
          <a:lstStyle/>
          <a:p>
            <a:pPr marL="82296" indent="0">
              <a:buNone/>
            </a:pPr>
            <a:r>
              <a:rPr lang="en-US" dirty="0" smtClean="0"/>
              <a:t>After the Kansas Nebraska Act was passed, abolitionist societies send armed settlers to the region to vote against slavery.  Meanwhile, slave owners crossed into the region, heavily armed themselves.  “Bleeding Kansas” refers to the miniature version of a civil war which broke out in Kansas over the slavery issue during the 1850s.  The most famous – and most violent – character to emerge during this period was the abolitionist John Brown, who murdered five pro-slavery men in cold blood.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67300" y="1295400"/>
            <a:ext cx="3657600" cy="2297430"/>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97570">
            <a:off x="5328991" y="2489904"/>
            <a:ext cx="3509448" cy="2298222"/>
          </a:xfrm>
          <a:prstGeom prst="rect">
            <a:avLst/>
          </a:prstGeom>
        </p:spPr>
      </p:pic>
      <p:sp>
        <p:nvSpPr>
          <p:cNvPr id="8" name="Rounded Rectangle 7"/>
          <p:cNvSpPr/>
          <p:nvPr/>
        </p:nvSpPr>
        <p:spPr>
          <a:xfrm>
            <a:off x="4953000" y="4648200"/>
            <a:ext cx="3886200" cy="2057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violence which broke out during “Bleeding Kansas” was exaggerated in the press, but it was based in reality.  It even reached the Senate floor, where Sen. Charles Sumner was savagely caned by pro-slavery Preston Brooks of South Carolina. </a:t>
            </a:r>
            <a:endParaRPr lang="en-US" dirty="0"/>
          </a:p>
        </p:txBody>
      </p:sp>
    </p:spTree>
    <p:extLst>
      <p:ext uri="{BB962C8B-B14F-4D97-AF65-F5344CB8AC3E}">
        <p14:creationId xmlns:p14="http://schemas.microsoft.com/office/powerpoint/2010/main" val="1188431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20" y="152400"/>
            <a:ext cx="7498080" cy="868680"/>
          </a:xfrm>
        </p:spPr>
        <p:txBody>
          <a:bodyPr/>
          <a:lstStyle/>
          <a:p>
            <a:r>
              <a:rPr lang="en-US" dirty="0" smtClean="0"/>
              <a:t>The Kansas-Nebraska Act</a:t>
            </a:r>
            <a:endParaRPr lang="en-US" dirty="0"/>
          </a:p>
        </p:txBody>
      </p:sp>
      <p:sp>
        <p:nvSpPr>
          <p:cNvPr id="3" name="Content Placeholder 2"/>
          <p:cNvSpPr>
            <a:spLocks noGrp="1"/>
          </p:cNvSpPr>
          <p:nvPr>
            <p:ph sz="half" idx="1"/>
          </p:nvPr>
        </p:nvSpPr>
        <p:spPr>
          <a:xfrm>
            <a:off x="1066800" y="1143000"/>
            <a:ext cx="4191000" cy="5562600"/>
          </a:xfrm>
        </p:spPr>
        <p:txBody>
          <a:bodyPr>
            <a:normAutofit fontScale="85000" lnSpcReduction="20000"/>
          </a:bodyPr>
          <a:lstStyle/>
          <a:p>
            <a:pPr marL="82296" indent="0">
              <a:buNone/>
            </a:pPr>
            <a:r>
              <a:rPr lang="en-US" dirty="0" smtClean="0"/>
              <a:t>To a large extent, the </a:t>
            </a:r>
            <a:r>
              <a:rPr lang="en-US" i="1" u="sng" dirty="0" smtClean="0">
                <a:solidFill>
                  <a:schemeClr val="tx2">
                    <a:lumMod val="75000"/>
                  </a:schemeClr>
                </a:solidFill>
                <a:effectLst>
                  <a:outerShdw blurRad="38100" dist="38100" dir="2700000" algn="tl">
                    <a:srgbClr val="000000">
                      <a:alpha val="43137"/>
                    </a:srgbClr>
                  </a:outerShdw>
                </a:effectLst>
              </a:rPr>
              <a:t>Republican Party </a:t>
            </a:r>
            <a:r>
              <a:rPr lang="en-US" dirty="0" smtClean="0"/>
              <a:t>was founded on the principle that the slavery issue </a:t>
            </a:r>
            <a:r>
              <a:rPr lang="en-US" i="1" u="sng" dirty="0" smtClean="0"/>
              <a:t>should not </a:t>
            </a:r>
            <a:r>
              <a:rPr lang="en-US" dirty="0" smtClean="0"/>
              <a:t>be determined by popular sovereignty.  Slavery was morally wrong, and should not be allowed to move into the West no matter what, according to free-soil Republicans like Abraham Lincoln. Lincoln never stated that he would ban slavery where it already existed, but refused to allow it to expand into the territories of the west – the future, symbolically.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91325" y="1524000"/>
            <a:ext cx="3628650" cy="4664075"/>
          </a:xfrm>
        </p:spPr>
      </p:pic>
    </p:spTree>
    <p:extLst>
      <p:ext uri="{BB962C8B-B14F-4D97-AF65-F5344CB8AC3E}">
        <p14:creationId xmlns:p14="http://schemas.microsoft.com/office/powerpoint/2010/main" val="3592777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Civil War</a:t>
            </a:r>
            <a:endParaRPr lang="en-US" dirty="0"/>
          </a:p>
        </p:txBody>
      </p:sp>
      <p:sp>
        <p:nvSpPr>
          <p:cNvPr id="3" name="Content Placeholder 2"/>
          <p:cNvSpPr>
            <a:spLocks noGrp="1"/>
          </p:cNvSpPr>
          <p:nvPr>
            <p:ph sz="half" idx="1"/>
          </p:nvPr>
        </p:nvSpPr>
        <p:spPr>
          <a:xfrm>
            <a:off x="1066800" y="1524000"/>
            <a:ext cx="3124200" cy="4663440"/>
          </a:xfrm>
        </p:spPr>
        <p:txBody>
          <a:bodyPr>
            <a:noAutofit/>
          </a:bodyPr>
          <a:lstStyle/>
          <a:p>
            <a:pPr marL="82296" indent="0">
              <a:buNone/>
            </a:pPr>
            <a:r>
              <a:rPr lang="en-US" sz="2400" dirty="0" smtClean="0"/>
              <a:t>The Civil War was caused by many factors, but most notably by slavery.  The way that the slavery issue is framed, however, leaves a lot of room for interpretation.  Each of the issues to the right is an example of how the slavery issue caused the Civil War.</a:t>
            </a:r>
            <a:endParaRPr lang="en-US" sz="2400" dirty="0"/>
          </a:p>
        </p:txBody>
      </p:sp>
      <p:sp>
        <p:nvSpPr>
          <p:cNvPr id="4" name="Content Placeholder 3"/>
          <p:cNvSpPr>
            <a:spLocks noGrp="1"/>
          </p:cNvSpPr>
          <p:nvPr>
            <p:ph sz="half" idx="2"/>
          </p:nvPr>
        </p:nvSpPr>
        <p:spPr>
          <a:xfrm>
            <a:off x="4114800" y="1524000"/>
            <a:ext cx="4818888" cy="5105400"/>
          </a:xfrm>
        </p:spPr>
        <p:txBody>
          <a:bodyPr>
            <a:normAutofit fontScale="70000" lnSpcReduction="20000"/>
          </a:bodyPr>
          <a:lstStyle/>
          <a:p>
            <a:pPr marL="596646" indent="-514350">
              <a:buAutoNum type="arabicPeriod"/>
            </a:pPr>
            <a:r>
              <a:rPr lang="en-US" i="1" u="sng" dirty="0" smtClean="0">
                <a:solidFill>
                  <a:schemeClr val="tx2">
                    <a:lumMod val="75000"/>
                  </a:schemeClr>
                </a:solidFill>
                <a:effectLst>
                  <a:outerShdw blurRad="38100" dist="38100" dir="2700000" algn="tl">
                    <a:srgbClr val="000000">
                      <a:alpha val="43137"/>
                    </a:srgbClr>
                  </a:outerShdw>
                </a:effectLst>
              </a:rPr>
              <a:t>The Tariff </a:t>
            </a:r>
            <a:r>
              <a:rPr lang="en-US" dirty="0" smtClean="0"/>
              <a:t>– The Southern economy – slave-based plantation agriculture which exported a single crop, cotton – was hurt by the tariff.  Northern industries profited from it. </a:t>
            </a:r>
          </a:p>
          <a:p>
            <a:pPr marL="596646" indent="-514350">
              <a:buAutoNum type="arabicPeriod"/>
            </a:pPr>
            <a:r>
              <a:rPr lang="en-US" i="1" u="sng" dirty="0" smtClean="0">
                <a:solidFill>
                  <a:schemeClr val="tx2">
                    <a:lumMod val="75000"/>
                  </a:schemeClr>
                </a:solidFill>
                <a:effectLst>
                  <a:outerShdw blurRad="38100" dist="38100" dir="2700000" algn="tl">
                    <a:srgbClr val="000000">
                      <a:alpha val="43137"/>
                    </a:srgbClr>
                  </a:outerShdw>
                </a:effectLst>
              </a:rPr>
              <a:t>Slavery’s Expansion West </a:t>
            </a:r>
            <a:r>
              <a:rPr lang="en-US" dirty="0" smtClean="0"/>
              <a:t>- Southern people believed that slavery must be expanded into the West, and that the law was on their side.  Northerners thought slavery should be forbidden in the West, and that the law was clear on the matter. </a:t>
            </a:r>
          </a:p>
          <a:p>
            <a:pPr marL="596646" indent="-514350">
              <a:buAutoNum type="arabicPeriod"/>
            </a:pPr>
            <a:r>
              <a:rPr lang="en-US" i="1" u="sng" dirty="0" smtClean="0">
                <a:solidFill>
                  <a:schemeClr val="tx2">
                    <a:lumMod val="75000"/>
                  </a:schemeClr>
                </a:solidFill>
                <a:effectLst>
                  <a:outerShdw blurRad="38100" dist="38100" dir="2700000" algn="tl">
                    <a:srgbClr val="000000">
                      <a:alpha val="43137"/>
                    </a:srgbClr>
                  </a:outerShdw>
                </a:effectLst>
              </a:rPr>
              <a:t>States Rights </a:t>
            </a:r>
            <a:r>
              <a:rPr lang="en-US" dirty="0" smtClean="0"/>
              <a:t>– Southern states believed that the national government had no right to ban slavery; Northerners believed that the government was justified in banning slavery in the West. </a:t>
            </a:r>
            <a:endParaRPr lang="en-US" dirty="0"/>
          </a:p>
        </p:txBody>
      </p:sp>
    </p:spTree>
    <p:extLst>
      <p:ext uri="{BB962C8B-B14F-4D97-AF65-F5344CB8AC3E}">
        <p14:creationId xmlns:p14="http://schemas.microsoft.com/office/powerpoint/2010/main" val="31263922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498080" cy="1143000"/>
          </a:xfrm>
        </p:spPr>
        <p:txBody>
          <a:bodyPr>
            <a:normAutofit fontScale="90000"/>
          </a:bodyPr>
          <a:lstStyle/>
          <a:p>
            <a:r>
              <a:rPr lang="en-US" dirty="0" smtClean="0"/>
              <a:t>Northern Abolitionists VS. Defenders of Slavery in the South</a:t>
            </a:r>
            <a:endParaRPr lang="en-US" dirty="0"/>
          </a:p>
        </p:txBody>
      </p:sp>
      <p:sp>
        <p:nvSpPr>
          <p:cNvPr id="3" name="Content Placeholder 2"/>
          <p:cNvSpPr>
            <a:spLocks noGrp="1"/>
          </p:cNvSpPr>
          <p:nvPr>
            <p:ph sz="half" idx="1"/>
          </p:nvPr>
        </p:nvSpPr>
        <p:spPr>
          <a:xfrm>
            <a:off x="990600" y="1524000"/>
            <a:ext cx="4343400" cy="5562600"/>
          </a:xfrm>
        </p:spPr>
        <p:txBody>
          <a:bodyPr>
            <a:normAutofit fontScale="77500" lnSpcReduction="20000"/>
          </a:bodyPr>
          <a:lstStyle/>
          <a:p>
            <a:pPr marL="82296" indent="0">
              <a:buNone/>
            </a:pPr>
            <a:r>
              <a:rPr lang="en-US" dirty="0" smtClean="0"/>
              <a:t>After the foundation of abolitionist newspapers like </a:t>
            </a:r>
            <a:r>
              <a:rPr lang="en-US" i="1" u="sng" dirty="0" smtClean="0"/>
              <a:t>The Liberator </a:t>
            </a:r>
            <a:r>
              <a:rPr lang="en-US" dirty="0" smtClean="0"/>
              <a:t>by William Lloyd Garrison, </a:t>
            </a:r>
            <a:r>
              <a:rPr lang="en-US" i="1" u="sng" dirty="0" smtClean="0"/>
              <a:t>The North Star</a:t>
            </a:r>
            <a:r>
              <a:rPr lang="en-US" dirty="0" smtClean="0"/>
              <a:t> by Frederick Douglass, and the novel </a:t>
            </a:r>
            <a:r>
              <a:rPr lang="en-US" i="1" u="sng" dirty="0" smtClean="0"/>
              <a:t>Uncle Tom’s Cabin</a:t>
            </a:r>
            <a:r>
              <a:rPr lang="en-US" dirty="0" smtClean="0"/>
              <a:t>, by Harriet Beecher Stowe, abolitionism became increasingly popular in the North, although it was still considered a radical position.  Meanwhile, Southerners defended the institution of slavery as a positive good – brining the enslaved to Christianity and civilization.  Southern defenders of slavery proclaimed that the enslaved were treated better than Northern industrial “wage slaves.”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524000"/>
            <a:ext cx="3657600" cy="4172663"/>
          </a:xfrm>
        </p:spPr>
      </p:pic>
      <p:sp>
        <p:nvSpPr>
          <p:cNvPr id="6" name="Rounded Rectangle 5"/>
          <p:cNvSpPr/>
          <p:nvPr/>
        </p:nvSpPr>
        <p:spPr>
          <a:xfrm>
            <a:off x="5105400" y="5181600"/>
            <a:ext cx="3886200" cy="1447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Abolitionist viewpoints like Harriet Beecher Stowe’s were viewed as radical stances.  Southern “</a:t>
            </a:r>
            <a:r>
              <a:rPr lang="en-US" dirty="0" err="1" smtClean="0"/>
              <a:t>fireeaters</a:t>
            </a:r>
            <a:r>
              <a:rPr lang="en-US" dirty="0" smtClean="0"/>
              <a:t>” condemned them,  and threats of secession began to be more common.</a:t>
            </a:r>
            <a:endParaRPr lang="en-US" dirty="0"/>
          </a:p>
        </p:txBody>
      </p:sp>
    </p:spTree>
    <p:extLst>
      <p:ext uri="{BB962C8B-B14F-4D97-AF65-F5344CB8AC3E}">
        <p14:creationId xmlns:p14="http://schemas.microsoft.com/office/powerpoint/2010/main" val="3483008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Northern States Favored a High Protective Tariff for Industry</a:t>
            </a:r>
            <a:endParaRPr lang="en-US" dirty="0"/>
          </a:p>
        </p:txBody>
      </p:sp>
      <p:sp>
        <p:nvSpPr>
          <p:cNvPr id="5" name="Content Placeholder 4"/>
          <p:cNvSpPr>
            <a:spLocks noGrp="1"/>
          </p:cNvSpPr>
          <p:nvPr>
            <p:ph sz="half" idx="1"/>
          </p:nvPr>
        </p:nvSpPr>
        <p:spPr/>
        <p:txBody>
          <a:bodyPr>
            <a:normAutofit fontScale="77500" lnSpcReduction="20000"/>
          </a:bodyPr>
          <a:lstStyle/>
          <a:p>
            <a:pPr marL="82296" indent="0">
              <a:buNone/>
            </a:pPr>
            <a:r>
              <a:rPr lang="en-US" dirty="0" smtClean="0"/>
              <a:t>Because Northern industries always had to compete against foreign manufactured goods, a tax was placed on all imported products sold in America.  This tax made foreign goods cost more, and presumably, helped American-made products sell better.  Not only that, but also, the federal government used to tariff to raise revenue for internal improvements.   Northern manufacturers loved the Tariff, and favored a high, protective tariff to promote industries!</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828800"/>
            <a:ext cx="3657600" cy="2766475"/>
          </a:xfrm>
        </p:spPr>
      </p:pic>
      <p:sp>
        <p:nvSpPr>
          <p:cNvPr id="8" name="Rounded Rectangle 7"/>
          <p:cNvSpPr/>
          <p:nvPr/>
        </p:nvSpPr>
        <p:spPr>
          <a:xfrm>
            <a:off x="5257800" y="4572000"/>
            <a:ext cx="3657600" cy="1828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One reason Northerners favored the protective tariff was because it helped northern industries to better compete with imported goods.   Another was that Southern consumers tended to pay for it!</a:t>
            </a:r>
            <a:endParaRPr lang="en-US" dirty="0"/>
          </a:p>
        </p:txBody>
      </p:sp>
    </p:spTree>
    <p:extLst>
      <p:ext uri="{BB962C8B-B14F-4D97-AF65-F5344CB8AC3E}">
        <p14:creationId xmlns:p14="http://schemas.microsoft.com/office/powerpoint/2010/main" val="21264442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7498080" cy="868680"/>
          </a:xfrm>
        </p:spPr>
        <p:txBody>
          <a:bodyPr/>
          <a:lstStyle/>
          <a:p>
            <a:r>
              <a:rPr lang="en-US" dirty="0" smtClean="0"/>
              <a:t>The Dred Scott Decision (1857)  </a:t>
            </a:r>
            <a:endParaRPr lang="en-US" dirty="0"/>
          </a:p>
        </p:txBody>
      </p:sp>
      <p:sp>
        <p:nvSpPr>
          <p:cNvPr id="3" name="Content Placeholder 2"/>
          <p:cNvSpPr>
            <a:spLocks noGrp="1"/>
          </p:cNvSpPr>
          <p:nvPr>
            <p:ph sz="half" idx="1"/>
          </p:nvPr>
        </p:nvSpPr>
        <p:spPr>
          <a:xfrm>
            <a:off x="990600" y="1524000"/>
            <a:ext cx="4191000" cy="5562600"/>
          </a:xfrm>
        </p:spPr>
        <p:txBody>
          <a:bodyPr>
            <a:normAutofit fontScale="77500" lnSpcReduction="20000"/>
          </a:bodyPr>
          <a:lstStyle/>
          <a:p>
            <a:pPr marL="82296" indent="0">
              <a:buNone/>
            </a:pPr>
            <a:r>
              <a:rPr lang="en-US" dirty="0" smtClean="0"/>
              <a:t>In the case of </a:t>
            </a:r>
            <a:r>
              <a:rPr lang="en-US" i="1" dirty="0" smtClean="0"/>
              <a:t>Dred Scott V. Sanford</a:t>
            </a:r>
            <a:r>
              <a:rPr lang="en-US" dirty="0" smtClean="0"/>
              <a:t>, the Supreme Court ruled that black men – whether free or enslaved – had “no rights which a white man was bound to respect.”  Scott, who claimed that he was freed when his master took him to a northern state which did not allow slavery, saw his petition rejected.  Moreover, the Court ruled that Southern slave owners could take their slaves – their “property” – to any part of the United States they wished.  Northerners were outraged at the notion that slavery was legal anywhere in the country!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524000"/>
            <a:ext cx="3606597" cy="4114799"/>
          </a:xfrm>
        </p:spPr>
      </p:pic>
    </p:spTree>
    <p:extLst>
      <p:ext uri="{BB962C8B-B14F-4D97-AF65-F5344CB8AC3E}">
        <p14:creationId xmlns:p14="http://schemas.microsoft.com/office/powerpoint/2010/main" val="1963984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t>Uncle Tom’s Cabin</a:t>
            </a:r>
            <a:r>
              <a:rPr lang="en-US" dirty="0" smtClean="0"/>
              <a:t>, </a:t>
            </a:r>
            <a:br>
              <a:rPr lang="en-US" dirty="0" smtClean="0"/>
            </a:br>
            <a:r>
              <a:rPr lang="en-US" dirty="0" smtClean="0"/>
              <a:t>by Harriet Beecher Stowe</a:t>
            </a:r>
            <a:endParaRPr lang="en-US" dirty="0"/>
          </a:p>
        </p:txBody>
      </p:sp>
      <p:sp>
        <p:nvSpPr>
          <p:cNvPr id="3" name="Content Placeholder 2"/>
          <p:cNvSpPr>
            <a:spLocks noGrp="1"/>
          </p:cNvSpPr>
          <p:nvPr>
            <p:ph sz="half" idx="1"/>
          </p:nvPr>
        </p:nvSpPr>
        <p:spPr>
          <a:xfrm>
            <a:off x="1066800" y="1524000"/>
            <a:ext cx="4026408" cy="5105400"/>
          </a:xfrm>
        </p:spPr>
        <p:txBody>
          <a:bodyPr>
            <a:normAutofit fontScale="77500" lnSpcReduction="20000"/>
          </a:bodyPr>
          <a:lstStyle/>
          <a:p>
            <a:pPr marL="82296" indent="0">
              <a:buNone/>
            </a:pPr>
            <a:r>
              <a:rPr lang="en-US" dirty="0" smtClean="0"/>
              <a:t>The publication of </a:t>
            </a:r>
            <a:r>
              <a:rPr lang="en-US" i="1" u="sng" dirty="0" smtClean="0"/>
              <a:t>Uncle Tom’s Cabin </a:t>
            </a:r>
            <a:r>
              <a:rPr lang="en-US" dirty="0" smtClean="0"/>
              <a:t>in 1852 was a major event leading to the Civil War.  The book was a best seller, and it made Northerners feel complicit in the crime of slavery.  By making the abolitionist perspective on the slavery issue appear to be more mainstream, the book radicalized the discussion of slavery in America.  Indeed, when President Abraham Lincoln met with her during the Civil War, his first words to Harriet Beecher Stowe were “So, you’re the little lady who started this great Civil War?” </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34000" y="1524000"/>
            <a:ext cx="3455670" cy="4679552"/>
          </a:xfrm>
        </p:spPr>
      </p:pic>
    </p:spTree>
    <p:extLst>
      <p:ext uri="{BB962C8B-B14F-4D97-AF65-F5344CB8AC3E}">
        <p14:creationId xmlns:p14="http://schemas.microsoft.com/office/powerpoint/2010/main" val="42211149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t>
            </a:r>
            <a:r>
              <a:rPr lang="en-US" dirty="0" err="1" smtClean="0"/>
              <a:t>Doughfaced</a:t>
            </a:r>
            <a:r>
              <a:rPr lang="en-US" dirty="0" smtClean="0"/>
              <a:t> Presidents: </a:t>
            </a:r>
            <a:br>
              <a:rPr lang="en-US" dirty="0" smtClean="0"/>
            </a:br>
            <a:r>
              <a:rPr lang="en-US" dirty="0" smtClean="0"/>
              <a:t>Weak Executive Officers</a:t>
            </a:r>
            <a:endParaRPr lang="en-US" dirty="0"/>
          </a:p>
        </p:txBody>
      </p:sp>
      <p:sp>
        <p:nvSpPr>
          <p:cNvPr id="3" name="Content Placeholder 2"/>
          <p:cNvSpPr>
            <a:spLocks noGrp="1"/>
          </p:cNvSpPr>
          <p:nvPr>
            <p:ph sz="half" idx="1"/>
          </p:nvPr>
        </p:nvSpPr>
        <p:spPr>
          <a:xfrm>
            <a:off x="1219200" y="1524000"/>
            <a:ext cx="3874008" cy="4953000"/>
          </a:xfrm>
        </p:spPr>
        <p:txBody>
          <a:bodyPr>
            <a:normAutofit fontScale="92500" lnSpcReduction="20000"/>
          </a:bodyPr>
          <a:lstStyle/>
          <a:p>
            <a:pPr marL="82296" indent="0">
              <a:buNone/>
            </a:pPr>
            <a:r>
              <a:rPr lang="en-US" dirty="0" smtClean="0"/>
              <a:t>During the 1850s, a series of weak Presidents failed to lead Americans towards compromise.  Known as the “dough-faced” Presidents because they changed their views depending on who they were speaking to, Presidents like Franklin Pierce and James Buchanan share part of the responsibility for allowing the nation to descend into the Civil War.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524000"/>
            <a:ext cx="2419350" cy="2857335"/>
          </a:xfr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5600" y="2286000"/>
            <a:ext cx="2257705" cy="2971801"/>
          </a:xfrm>
          <a:prstGeom prst="rect">
            <a:avLst/>
          </a:prstGeom>
        </p:spPr>
      </p:pic>
      <p:sp>
        <p:nvSpPr>
          <p:cNvPr id="7" name="Rounded Rectangle 6"/>
          <p:cNvSpPr/>
          <p:nvPr/>
        </p:nvSpPr>
        <p:spPr>
          <a:xfrm>
            <a:off x="5029200" y="4343400"/>
            <a:ext cx="3934105" cy="1981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failure of Presidents like Franklin Pierce and James Buchanan to lead the United States toward compromise during the 1850s led directly to the onset of the Civil War in the 1860s. </a:t>
            </a:r>
            <a:endParaRPr lang="en-US" dirty="0"/>
          </a:p>
        </p:txBody>
      </p:sp>
    </p:spTree>
    <p:extLst>
      <p:ext uri="{BB962C8B-B14F-4D97-AF65-F5344CB8AC3E}">
        <p14:creationId xmlns:p14="http://schemas.microsoft.com/office/powerpoint/2010/main" val="2229111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Failure of Compromise</a:t>
            </a:r>
            <a:endParaRPr lang="en-US" dirty="0"/>
          </a:p>
        </p:txBody>
      </p:sp>
      <p:sp>
        <p:nvSpPr>
          <p:cNvPr id="3" name="Content Placeholder 2"/>
          <p:cNvSpPr>
            <a:spLocks noGrp="1"/>
          </p:cNvSpPr>
          <p:nvPr>
            <p:ph sz="half" idx="1"/>
          </p:nvPr>
        </p:nvSpPr>
        <p:spPr/>
        <p:txBody>
          <a:bodyPr>
            <a:normAutofit fontScale="92500" lnSpcReduction="10000"/>
          </a:bodyPr>
          <a:lstStyle/>
          <a:p>
            <a:pPr marL="82296" indent="0">
              <a:buNone/>
            </a:pPr>
            <a:r>
              <a:rPr lang="en-US" dirty="0" smtClean="0"/>
              <a:t>All of the efforts to resolve the slavery issue, from the Missouri Compromise to the desperate maneuvering of the Congress after Abraham Lincoln’s election in 1860, failed.  The inability of Americans to broker a great compromise is a cause of the Civil War.</a:t>
            </a:r>
            <a:endParaRPr lang="en-US" dirty="0"/>
          </a:p>
        </p:txBody>
      </p:sp>
      <p:sp>
        <p:nvSpPr>
          <p:cNvPr id="4" name="Content Placeholder 3"/>
          <p:cNvSpPr>
            <a:spLocks noGrp="1"/>
          </p:cNvSpPr>
          <p:nvPr>
            <p:ph sz="half" idx="2"/>
          </p:nvPr>
        </p:nvSpPr>
        <p:spPr>
          <a:xfrm>
            <a:off x="4953000" y="1524000"/>
            <a:ext cx="4114800" cy="5029200"/>
          </a:xfrm>
        </p:spPr>
        <p:txBody>
          <a:bodyPr>
            <a:normAutofit fontScale="92500" lnSpcReduction="10000"/>
          </a:bodyPr>
          <a:lstStyle/>
          <a:p>
            <a:pPr marL="82296" indent="0">
              <a:buNone/>
            </a:pPr>
            <a:r>
              <a:rPr lang="en-US" sz="2200" dirty="0" smtClean="0"/>
              <a:t>None of these efforts proved to be able to resolve the slavery issue: </a:t>
            </a:r>
          </a:p>
          <a:p>
            <a:pPr marL="82296" indent="0">
              <a:buNone/>
            </a:pPr>
            <a:endParaRPr lang="en-US" sz="2200" dirty="0" smtClean="0"/>
          </a:p>
          <a:p>
            <a:r>
              <a:rPr lang="en-US" sz="2200" i="1" u="sng" dirty="0" smtClean="0">
                <a:solidFill>
                  <a:schemeClr val="tx2">
                    <a:lumMod val="75000"/>
                  </a:schemeClr>
                </a:solidFill>
                <a:effectLst>
                  <a:outerShdw blurRad="38100" dist="38100" dir="2700000" algn="tl">
                    <a:srgbClr val="000000">
                      <a:alpha val="43137"/>
                    </a:srgbClr>
                  </a:outerShdw>
                </a:effectLst>
              </a:rPr>
              <a:t>The Missouri Compromise</a:t>
            </a:r>
          </a:p>
          <a:p>
            <a:pPr marL="82296" indent="0">
              <a:buNone/>
            </a:pPr>
            <a:endParaRPr lang="en-US" sz="2200" i="1" u="sng" dirty="0" smtClean="0">
              <a:solidFill>
                <a:schemeClr val="tx2">
                  <a:lumMod val="75000"/>
                </a:schemeClr>
              </a:solidFill>
              <a:effectLst>
                <a:outerShdw blurRad="38100" dist="38100" dir="2700000" algn="tl">
                  <a:srgbClr val="000000">
                    <a:alpha val="43137"/>
                  </a:srgbClr>
                </a:outerShdw>
              </a:effectLst>
            </a:endParaRPr>
          </a:p>
          <a:p>
            <a:r>
              <a:rPr lang="en-US" sz="2200" i="1" u="sng" dirty="0" smtClean="0">
                <a:solidFill>
                  <a:schemeClr val="tx2">
                    <a:lumMod val="75000"/>
                  </a:schemeClr>
                </a:solidFill>
                <a:effectLst>
                  <a:outerShdw blurRad="38100" dist="38100" dir="2700000" algn="tl">
                    <a:srgbClr val="000000">
                      <a:alpha val="43137"/>
                    </a:srgbClr>
                  </a:outerShdw>
                </a:effectLst>
              </a:rPr>
              <a:t>The Compromise of 1850</a:t>
            </a:r>
          </a:p>
          <a:p>
            <a:pPr marL="82296" indent="0">
              <a:buNone/>
            </a:pPr>
            <a:endParaRPr lang="en-US" sz="2200" i="1" u="sng" dirty="0" smtClean="0">
              <a:solidFill>
                <a:schemeClr val="tx2">
                  <a:lumMod val="75000"/>
                </a:schemeClr>
              </a:solidFill>
              <a:effectLst>
                <a:outerShdw blurRad="38100" dist="38100" dir="2700000" algn="tl">
                  <a:srgbClr val="000000">
                    <a:alpha val="43137"/>
                  </a:srgbClr>
                </a:outerShdw>
              </a:effectLst>
            </a:endParaRPr>
          </a:p>
          <a:p>
            <a:r>
              <a:rPr lang="en-US" sz="2200" i="1" u="sng" dirty="0" smtClean="0">
                <a:solidFill>
                  <a:schemeClr val="tx2">
                    <a:lumMod val="75000"/>
                  </a:schemeClr>
                </a:solidFill>
                <a:effectLst>
                  <a:outerShdw blurRad="38100" dist="38100" dir="2700000" algn="tl">
                    <a:srgbClr val="000000">
                      <a:alpha val="43137"/>
                    </a:srgbClr>
                  </a:outerShdw>
                </a:effectLst>
              </a:rPr>
              <a:t>The Kansas Nebraska Act</a:t>
            </a:r>
          </a:p>
          <a:p>
            <a:pPr marL="82296" indent="0">
              <a:buNone/>
            </a:pPr>
            <a:endParaRPr lang="en-US" sz="2200" i="1" u="sng" dirty="0" smtClean="0">
              <a:solidFill>
                <a:schemeClr val="tx2">
                  <a:lumMod val="75000"/>
                </a:schemeClr>
              </a:solidFill>
              <a:effectLst>
                <a:outerShdw blurRad="38100" dist="38100" dir="2700000" algn="tl">
                  <a:srgbClr val="000000">
                    <a:alpha val="43137"/>
                  </a:srgbClr>
                </a:outerShdw>
              </a:effectLst>
            </a:endParaRPr>
          </a:p>
          <a:p>
            <a:r>
              <a:rPr lang="en-US" sz="2200" i="1" u="sng" dirty="0" smtClean="0">
                <a:solidFill>
                  <a:schemeClr val="tx2">
                    <a:lumMod val="75000"/>
                  </a:schemeClr>
                </a:solidFill>
                <a:effectLst>
                  <a:outerShdw blurRad="38100" dist="38100" dir="2700000" algn="tl">
                    <a:srgbClr val="000000">
                      <a:alpha val="43137"/>
                    </a:srgbClr>
                  </a:outerShdw>
                </a:effectLst>
              </a:rPr>
              <a:t>The Dred Scott Decision</a:t>
            </a:r>
          </a:p>
          <a:p>
            <a:endParaRPr lang="en-US" i="1" u="sng"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089811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Election of 1860: Lincoln</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Even though Lincoln had very clearly explained his position that he would not ban slavery in the South where it already existed, Southern leaders feared his election.  In 1860, he won the Presidential Election without even appearing on the ballot in ten Southern States.  Condemning Lincoln as a “Black Republican,” South Carolina threaten to leave the Union if he was elected.  Immediately after his election, South Carolina did secede.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467687">
            <a:off x="5563160" y="1510385"/>
            <a:ext cx="2364343" cy="4664075"/>
          </a:xfrm>
        </p:spPr>
      </p:pic>
    </p:spTree>
    <p:extLst>
      <p:ext uri="{BB962C8B-B14F-4D97-AF65-F5344CB8AC3E}">
        <p14:creationId xmlns:p14="http://schemas.microsoft.com/office/powerpoint/2010/main" val="9715440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Fort Sumter and Lincoln’s Response</a:t>
            </a:r>
            <a:endParaRPr lang="en-US" dirty="0"/>
          </a:p>
        </p:txBody>
      </p:sp>
      <p:sp>
        <p:nvSpPr>
          <p:cNvPr id="3" name="Content Placeholder 2"/>
          <p:cNvSpPr>
            <a:spLocks noGrp="1"/>
          </p:cNvSpPr>
          <p:nvPr>
            <p:ph sz="half" idx="1"/>
          </p:nvPr>
        </p:nvSpPr>
        <p:spPr>
          <a:xfrm>
            <a:off x="1066800" y="1295400"/>
            <a:ext cx="4114800" cy="5486400"/>
          </a:xfrm>
        </p:spPr>
        <p:txBody>
          <a:bodyPr>
            <a:normAutofit fontScale="85000" lnSpcReduction="20000"/>
          </a:bodyPr>
          <a:lstStyle/>
          <a:p>
            <a:pPr marL="82296" indent="0">
              <a:buNone/>
            </a:pPr>
            <a:r>
              <a:rPr lang="en-US" dirty="0" smtClean="0"/>
              <a:t>The Confederacy formed during the months before Abraham Lincoln was sworn in as President in April of 1861.  James Buchanan did nothing.  When the Confederacy began shelling Fort Sumter, SC, Lincoln order the fort resupplied and defended.  After Major Robert Anderson was forced to surrender the fort, Lincoln called up 75,000 troops to put down the rebellion in the South.  It was at this time that four more states seceded, including Virginia, and the Civil War began in earnest.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270355">
            <a:off x="5125792" y="1813052"/>
            <a:ext cx="3657600" cy="4542739"/>
          </a:xfrm>
        </p:spPr>
      </p:pic>
    </p:spTree>
    <p:extLst>
      <p:ext uri="{BB962C8B-B14F-4D97-AF65-F5344CB8AC3E}">
        <p14:creationId xmlns:p14="http://schemas.microsoft.com/office/powerpoint/2010/main" val="1101537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Southern States Hated Tariffs Due to Increased Prices of Imports</a:t>
            </a:r>
            <a:endParaRPr lang="en-US" dirty="0"/>
          </a:p>
        </p:txBody>
      </p:sp>
      <p:sp>
        <p:nvSpPr>
          <p:cNvPr id="3" name="Content Placeholder 2"/>
          <p:cNvSpPr>
            <a:spLocks noGrp="1"/>
          </p:cNvSpPr>
          <p:nvPr>
            <p:ph sz="half" idx="1"/>
          </p:nvPr>
        </p:nvSpPr>
        <p:spPr>
          <a:xfrm>
            <a:off x="1219200" y="1524000"/>
            <a:ext cx="3874008" cy="4648200"/>
          </a:xfrm>
        </p:spPr>
        <p:txBody>
          <a:bodyPr>
            <a:normAutofit fontScale="77500" lnSpcReduction="20000"/>
          </a:bodyPr>
          <a:lstStyle/>
          <a:p>
            <a:pPr marL="82296" indent="0">
              <a:buNone/>
            </a:pPr>
            <a:r>
              <a:rPr lang="en-US" dirty="0" smtClean="0"/>
              <a:t>In the South, there was very little industrial production or manufacturing.  By the1840s, “Cotton was King!,” and cotton was sold to foreign markets in England and France in exchange for imported goods.  These goods were taxed by the tariff, and Southerners resented having to pay high taxes on imported goods.  Worse yet, European nations might respond by placing a tax on Southern cotton in their markets, reducing the amount of cotton they could sell.</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600200"/>
            <a:ext cx="3657600" cy="3591548"/>
          </a:xfrm>
        </p:spPr>
      </p:pic>
      <p:sp>
        <p:nvSpPr>
          <p:cNvPr id="9" name="Rounded Rectangle 8"/>
          <p:cNvSpPr/>
          <p:nvPr/>
        </p:nvSpPr>
        <p:spPr>
          <a:xfrm>
            <a:off x="5105400" y="5105400"/>
            <a:ext cx="3810000" cy="990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Southerners considered high taxes on imports to be unfair to those who engaged in agriculture, not industry.</a:t>
            </a:r>
            <a:endParaRPr lang="en-US" dirty="0"/>
          </a:p>
        </p:txBody>
      </p:sp>
    </p:spTree>
    <p:extLst>
      <p:ext uri="{BB962C8B-B14F-4D97-AF65-F5344CB8AC3E}">
        <p14:creationId xmlns:p14="http://schemas.microsoft.com/office/powerpoint/2010/main" val="3210836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South Carolina Attempted to Nullify the 1832 “Tariff of Abomination”</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In 1832, South Carolina passed its Nullification Act, announcing that they considered the Tariff of 1832 unconstitutional and that they would refuse to pay it.  John C. Calhoun was the principle author of the Nullification Act, which challenged the supremacy of the federal government.  He went so far as to suggest that South Carolina might secede from the Union in 1832.  Andrew Jackson, President of the United States at the time, was nonplussed!</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524000"/>
            <a:ext cx="3657600" cy="3105509"/>
          </a:xfrm>
        </p:spPr>
      </p:pic>
      <p:sp>
        <p:nvSpPr>
          <p:cNvPr id="6" name="Rounded Rectangle 5"/>
          <p:cNvSpPr/>
          <p:nvPr/>
        </p:nvSpPr>
        <p:spPr>
          <a:xfrm>
            <a:off x="5105400" y="4572000"/>
            <a:ext cx="3657600" cy="1676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3600" i="1" u="sng" dirty="0" smtClean="0">
                <a:solidFill>
                  <a:schemeClr val="tx2">
                    <a:lumMod val="75000"/>
                  </a:schemeClr>
                </a:solidFill>
                <a:effectLst>
                  <a:outerShdw blurRad="38100" dist="38100" dir="2700000" algn="tl">
                    <a:srgbClr val="000000">
                      <a:alpha val="43137"/>
                    </a:srgbClr>
                  </a:outerShdw>
                </a:effectLst>
              </a:rPr>
              <a:t>The Nullification Crisis of 1832</a:t>
            </a:r>
            <a:endParaRPr lang="en-US" sz="3600" i="1" u="sng"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52200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Andrew Jackson’s Response to the Nullification Crisis: The Force Act</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President Andrew Jackson’s response to the Nullification Act was short and to the point.  He asked for and received a bill from Congress justifying an invasion of South Carolina, The Force Act.  Then, he promised to personally lead the invasion of the state of South Carolina and hang John C. Calhoun from a palmetto tree – rather than allow South Carolina to defy the national government and secede.  Happily, it didn’t come to that.  A compromise was reached on the tariff. </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92804" y="1524000"/>
            <a:ext cx="3471404" cy="4664075"/>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988062">
            <a:off x="6363948" y="3797635"/>
            <a:ext cx="1789244" cy="2325482"/>
          </a:xfrm>
          <a:prstGeom prst="rect">
            <a:avLst/>
          </a:prstGeom>
        </p:spPr>
      </p:pic>
      <p:sp>
        <p:nvSpPr>
          <p:cNvPr id="8" name="Rounded Rectangle 7"/>
          <p:cNvSpPr/>
          <p:nvPr/>
        </p:nvSpPr>
        <p:spPr>
          <a:xfrm>
            <a:off x="5181600" y="5410200"/>
            <a:ext cx="3810000" cy="1143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John C. Calhoun, trumped by Andrew Jackson, and pissed off, as usual.  He was the most fiery voice of Southern regionalism during his time period. </a:t>
            </a:r>
            <a:endParaRPr lang="en-US" dirty="0"/>
          </a:p>
        </p:txBody>
      </p:sp>
    </p:spTree>
    <p:extLst>
      <p:ext uri="{BB962C8B-B14F-4D97-AF65-F5344CB8AC3E}">
        <p14:creationId xmlns:p14="http://schemas.microsoft.com/office/powerpoint/2010/main" val="1862732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Missouri Compromise (1820)</a:t>
            </a:r>
            <a:endParaRPr lang="en-US" dirty="0"/>
          </a:p>
        </p:txBody>
      </p:sp>
      <p:sp>
        <p:nvSpPr>
          <p:cNvPr id="3" name="Content Placeholder 2"/>
          <p:cNvSpPr>
            <a:spLocks noGrp="1"/>
          </p:cNvSpPr>
          <p:nvPr>
            <p:ph sz="half" idx="1"/>
          </p:nvPr>
        </p:nvSpPr>
        <p:spPr>
          <a:xfrm>
            <a:off x="990600" y="1295400"/>
            <a:ext cx="4191000" cy="5562600"/>
          </a:xfrm>
        </p:spPr>
        <p:txBody>
          <a:bodyPr>
            <a:normAutofit fontScale="77500" lnSpcReduction="20000"/>
          </a:bodyPr>
          <a:lstStyle/>
          <a:p>
            <a:pPr marL="82296" indent="0">
              <a:buNone/>
            </a:pPr>
            <a:r>
              <a:rPr lang="en-US" dirty="0" smtClean="0"/>
              <a:t>When Missouri applied for statehood in 1820 as a “slave” state, the balance of power in the United States Senate was scheduled to tilt in favor of the South.  Already angered that the Three-Fifths clause of the Constitution gave the South disproportionate influence, Northerners sought a compromise.  A line was drawn, limiting the expansion of slavery in the future to the region below 36° 30’ N.  Missouri entered the Union as a slave state, but Maine also entered the Union – as a free state. </a:t>
            </a:r>
            <a:endParaRPr lang="en-US" dirty="0"/>
          </a:p>
        </p:txBody>
      </p:sp>
      <p:sp>
        <p:nvSpPr>
          <p:cNvPr id="4" name="Content Placeholder 3"/>
          <p:cNvSpPr>
            <a:spLocks noGrp="1"/>
          </p:cNvSpPr>
          <p:nvPr>
            <p:ph sz="half" idx="2"/>
          </p:nvPr>
        </p:nvSpPr>
        <p:spPr>
          <a:xfrm>
            <a:off x="5276088" y="1524000"/>
            <a:ext cx="3715512" cy="5105400"/>
          </a:xfrm>
        </p:spPr>
        <p:txBody>
          <a:bodyPr>
            <a:normAutofit fontScale="77500" lnSpcReduction="20000"/>
          </a:bodyPr>
          <a:lstStyle/>
          <a:p>
            <a:pPr marL="596646" indent="-514350">
              <a:buAutoNum type="arabicPeriod"/>
            </a:pPr>
            <a:r>
              <a:rPr lang="en-US" i="1" u="sng" dirty="0" smtClean="0">
                <a:solidFill>
                  <a:schemeClr val="tx2">
                    <a:lumMod val="75000"/>
                  </a:schemeClr>
                </a:solidFill>
                <a:effectLst>
                  <a:outerShdw blurRad="38100" dist="38100" dir="2700000" algn="tl">
                    <a:srgbClr val="000000">
                      <a:alpha val="43137"/>
                    </a:srgbClr>
                  </a:outerShdw>
                </a:effectLst>
              </a:rPr>
              <a:t>Maine</a:t>
            </a:r>
            <a:r>
              <a:rPr lang="en-US" dirty="0" smtClean="0"/>
              <a:t> – which had been a part of Massachusetts seeking independence for some time – entered the Union as a </a:t>
            </a:r>
            <a:r>
              <a:rPr lang="en-US" i="1" u="sng" dirty="0" smtClean="0">
                <a:solidFill>
                  <a:schemeClr val="tx2">
                    <a:lumMod val="75000"/>
                  </a:schemeClr>
                </a:solidFill>
                <a:effectLst>
                  <a:outerShdw blurRad="38100" dist="38100" dir="2700000" algn="tl">
                    <a:srgbClr val="000000">
                      <a:alpha val="43137"/>
                    </a:srgbClr>
                  </a:outerShdw>
                </a:effectLst>
              </a:rPr>
              <a:t>free state </a:t>
            </a:r>
            <a:r>
              <a:rPr lang="en-US" dirty="0" smtClean="0"/>
              <a:t>in 1820.</a:t>
            </a:r>
          </a:p>
          <a:p>
            <a:pPr marL="596646" indent="-514350">
              <a:buAutoNum type="arabicPeriod"/>
            </a:pPr>
            <a:r>
              <a:rPr lang="en-US" i="1" u="sng" dirty="0" smtClean="0">
                <a:solidFill>
                  <a:schemeClr val="tx2">
                    <a:lumMod val="75000"/>
                  </a:schemeClr>
                </a:solidFill>
                <a:effectLst>
                  <a:outerShdw blurRad="38100" dist="38100" dir="2700000" algn="tl">
                    <a:srgbClr val="000000">
                      <a:alpha val="43137"/>
                    </a:srgbClr>
                  </a:outerShdw>
                </a:effectLst>
              </a:rPr>
              <a:t>Missouri</a:t>
            </a:r>
            <a:r>
              <a:rPr lang="en-US" dirty="0" smtClean="0"/>
              <a:t> – entered the Union as a </a:t>
            </a:r>
            <a:r>
              <a:rPr lang="en-US" u="sng" dirty="0" smtClean="0">
                <a:solidFill>
                  <a:schemeClr val="tx2">
                    <a:lumMod val="75000"/>
                  </a:schemeClr>
                </a:solidFill>
                <a:effectLst>
                  <a:outerShdw blurRad="38100" dist="38100" dir="2700000" algn="tl">
                    <a:srgbClr val="000000">
                      <a:alpha val="43137"/>
                    </a:srgbClr>
                  </a:outerShdw>
                </a:effectLst>
              </a:rPr>
              <a:t>slave state</a:t>
            </a:r>
            <a:r>
              <a:rPr lang="en-US" dirty="0" smtClean="0"/>
              <a:t>. </a:t>
            </a:r>
          </a:p>
          <a:p>
            <a:pPr marL="596646" indent="-514350">
              <a:buAutoNum type="arabicPeriod"/>
            </a:pPr>
            <a:r>
              <a:rPr lang="en-US" i="1" u="sng" dirty="0" smtClean="0">
                <a:solidFill>
                  <a:schemeClr val="tx2">
                    <a:lumMod val="75000"/>
                  </a:schemeClr>
                </a:solidFill>
                <a:effectLst>
                  <a:outerShdw blurRad="38100" dist="38100" dir="2700000" algn="tl">
                    <a:srgbClr val="000000">
                      <a:alpha val="43137"/>
                    </a:srgbClr>
                  </a:outerShdw>
                </a:effectLst>
              </a:rPr>
              <a:t>The Missouri Compromise Line </a:t>
            </a:r>
            <a:r>
              <a:rPr lang="en-US" dirty="0" smtClean="0"/>
              <a:t>– A line was drawn from the southern border of Missouri - </a:t>
            </a:r>
            <a:r>
              <a:rPr lang="en-US" u="sng" dirty="0" smtClean="0">
                <a:solidFill>
                  <a:schemeClr val="tx2">
                    <a:lumMod val="75000"/>
                  </a:schemeClr>
                </a:solidFill>
                <a:effectLst>
                  <a:outerShdw blurRad="38100" dist="38100" dir="2700000" algn="tl">
                    <a:srgbClr val="000000">
                      <a:alpha val="43137"/>
                    </a:srgbClr>
                  </a:outerShdw>
                </a:effectLst>
              </a:rPr>
              <a:t>36°30’ N </a:t>
            </a:r>
            <a:r>
              <a:rPr lang="en-US" dirty="0" smtClean="0"/>
              <a:t>– to the West.  Slavery would be illegal north of that line in the Louisiana Territory. </a:t>
            </a:r>
            <a:endParaRPr lang="en-US" dirty="0"/>
          </a:p>
        </p:txBody>
      </p:sp>
    </p:spTree>
    <p:extLst>
      <p:ext uri="{BB962C8B-B14F-4D97-AF65-F5344CB8AC3E}">
        <p14:creationId xmlns:p14="http://schemas.microsoft.com/office/powerpoint/2010/main" val="229953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The Missouri Compromise of 1820</a:t>
            </a:r>
            <a:endParaRPr lang="en-US" dirty="0"/>
          </a:p>
        </p:txBody>
      </p:sp>
      <p:pic>
        <p:nvPicPr>
          <p:cNvPr id="7" name="Content Placeholder 6"/>
          <p:cNvPicPr>
            <a:picLocks noGrp="1" noChangeAspect="1"/>
          </p:cNvPicPr>
          <p:nvPr>
            <p:ph idx="1"/>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1219200" y="1371600"/>
            <a:ext cx="7499350" cy="4771461"/>
          </a:xfrm>
        </p:spPr>
      </p:pic>
    </p:spTree>
    <p:extLst>
      <p:ext uri="{BB962C8B-B14F-4D97-AF65-F5344CB8AC3E}">
        <p14:creationId xmlns:p14="http://schemas.microsoft.com/office/powerpoint/2010/main" val="822803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498080" cy="1143000"/>
          </a:xfrm>
        </p:spPr>
        <p:txBody>
          <a:bodyPr>
            <a:normAutofit fontScale="90000"/>
          </a:bodyPr>
          <a:lstStyle/>
          <a:p>
            <a:r>
              <a:rPr lang="en-US" dirty="0" smtClean="0"/>
              <a:t>Virginia Slave Revolts: </a:t>
            </a:r>
            <a:br>
              <a:rPr lang="en-US" dirty="0" smtClean="0"/>
            </a:br>
            <a:r>
              <a:rPr lang="en-US" dirty="0" smtClean="0"/>
              <a:t>Gabriel Prosser and Nat Turner</a:t>
            </a:r>
            <a:endParaRPr lang="en-US" dirty="0"/>
          </a:p>
        </p:txBody>
      </p:sp>
      <p:sp>
        <p:nvSpPr>
          <p:cNvPr id="3" name="Content Placeholder 2"/>
          <p:cNvSpPr>
            <a:spLocks noGrp="1"/>
          </p:cNvSpPr>
          <p:nvPr>
            <p:ph sz="half" idx="1"/>
          </p:nvPr>
        </p:nvSpPr>
        <p:spPr>
          <a:xfrm>
            <a:off x="1143000" y="1524000"/>
            <a:ext cx="3950208" cy="5181600"/>
          </a:xfrm>
        </p:spPr>
        <p:txBody>
          <a:bodyPr>
            <a:normAutofit fontScale="77500" lnSpcReduction="20000"/>
          </a:bodyPr>
          <a:lstStyle/>
          <a:p>
            <a:pPr marL="82296" indent="0">
              <a:buNone/>
            </a:pPr>
            <a:r>
              <a:rPr lang="en-US" dirty="0" smtClean="0"/>
              <a:t>In Virginia, there were two major slave uprisings which impacted the state’s history.  One came to fruition, the other did not.  In 1800, a planned uprising by Gabriel Prosser was discovered and prevented.  In 1831, Nat Turner led a bloody and violent slave revolt which resulted in the deaths of over 50 whites.  Hundreds of enslaved men and women were put to death in retaliation. Both events resulted in Virginians increasing the strictness of slave codes and continuing the institution of slavery.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524000"/>
            <a:ext cx="3657600" cy="3227832"/>
          </a:xfrm>
        </p:spPr>
      </p:pic>
      <p:sp>
        <p:nvSpPr>
          <p:cNvPr id="6" name="Rounded Rectangle 5"/>
          <p:cNvSpPr/>
          <p:nvPr/>
        </p:nvSpPr>
        <p:spPr>
          <a:xfrm>
            <a:off x="5105400" y="4419600"/>
            <a:ext cx="3810000" cy="2133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After </a:t>
            </a:r>
            <a:r>
              <a:rPr lang="en-US" i="1" u="sng" dirty="0" smtClean="0">
                <a:solidFill>
                  <a:schemeClr val="tx2">
                    <a:lumMod val="75000"/>
                  </a:schemeClr>
                </a:solidFill>
                <a:effectLst>
                  <a:outerShdw blurRad="38100" dist="38100" dir="2700000" algn="tl">
                    <a:srgbClr val="000000">
                      <a:alpha val="43137"/>
                    </a:srgbClr>
                  </a:outerShdw>
                </a:effectLst>
              </a:rPr>
              <a:t>Gabriel’s Prosser’s Revolt </a:t>
            </a:r>
            <a:r>
              <a:rPr lang="en-US" dirty="0" smtClean="0"/>
              <a:t>in 1800 and </a:t>
            </a:r>
            <a:r>
              <a:rPr lang="en-US" i="1" u="sng" dirty="0" smtClean="0">
                <a:solidFill>
                  <a:schemeClr val="tx2">
                    <a:lumMod val="75000"/>
                  </a:schemeClr>
                </a:solidFill>
                <a:effectLst>
                  <a:outerShdw blurRad="38100" dist="38100" dir="2700000" algn="tl">
                    <a:srgbClr val="000000">
                      <a:alpha val="43137"/>
                    </a:srgbClr>
                  </a:outerShdw>
                </a:effectLst>
              </a:rPr>
              <a:t>Nat Turner’s Rebellion </a:t>
            </a:r>
            <a:r>
              <a:rPr lang="en-US" dirty="0" smtClean="0"/>
              <a:t>in 1831, Virginians responded in the same manner: </a:t>
            </a:r>
            <a:r>
              <a:rPr lang="en-US" i="1" u="sng" dirty="0" smtClean="0"/>
              <a:t>by executing the participants and making harsher laws controlling the movements of the enslaved population of the state.</a:t>
            </a:r>
            <a:endParaRPr lang="en-US" i="1" u="sng" dirty="0"/>
          </a:p>
        </p:txBody>
      </p:sp>
    </p:spTree>
    <p:extLst>
      <p:ext uri="{BB962C8B-B14F-4D97-AF65-F5344CB8AC3E}">
        <p14:creationId xmlns:p14="http://schemas.microsoft.com/office/powerpoint/2010/main" val="3624163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William Lloyd Garrison Founds </a:t>
            </a:r>
            <a:r>
              <a:rPr lang="en-US" i="1" u="sng" dirty="0" smtClean="0"/>
              <a:t>The Liberator,</a:t>
            </a:r>
            <a:r>
              <a:rPr lang="en-US" dirty="0" smtClean="0"/>
              <a:t> an Abolitionist Paper</a:t>
            </a:r>
            <a:endParaRPr lang="en-US" dirty="0"/>
          </a:p>
        </p:txBody>
      </p:sp>
      <p:sp>
        <p:nvSpPr>
          <p:cNvPr id="3" name="Content Placeholder 2"/>
          <p:cNvSpPr>
            <a:spLocks noGrp="1"/>
          </p:cNvSpPr>
          <p:nvPr>
            <p:ph sz="half" idx="1"/>
          </p:nvPr>
        </p:nvSpPr>
        <p:spPr>
          <a:xfrm>
            <a:off x="990600" y="1676400"/>
            <a:ext cx="3657600" cy="4663440"/>
          </a:xfrm>
        </p:spPr>
        <p:txBody>
          <a:bodyPr>
            <a:normAutofit fontScale="77500" lnSpcReduction="20000"/>
          </a:bodyPr>
          <a:lstStyle/>
          <a:p>
            <a:pPr marL="82296" indent="0">
              <a:buNone/>
            </a:pPr>
            <a:r>
              <a:rPr lang="en-US" dirty="0" smtClean="0"/>
              <a:t>William Lloyd Garrison founded the abolitionist newspaper </a:t>
            </a:r>
            <a:r>
              <a:rPr lang="en-US" i="1" u="sng" dirty="0" smtClean="0"/>
              <a:t>The Liberator </a:t>
            </a:r>
            <a:r>
              <a:rPr lang="en-US" dirty="0" smtClean="0"/>
              <a:t>in 1830.  He condemned slavery as being morally wrong, and committed his life to ending the scourge of slavery in America.  He refused to adopt gradual measures, however, insisting on the immediate abolition of slavery – without compensation to the slave-owners and without gradual timetables.  The quotation to the right is from the first issue of </a:t>
            </a:r>
            <a:r>
              <a:rPr lang="en-US" i="1" u="sng" dirty="0" smtClean="0"/>
              <a:t>The Liberator</a:t>
            </a:r>
            <a:r>
              <a:rPr lang="en-US" dirty="0" smtClean="0"/>
              <a: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447800"/>
            <a:ext cx="3657600" cy="2425566"/>
          </a:xfrm>
        </p:spPr>
      </p:pic>
      <p:sp>
        <p:nvSpPr>
          <p:cNvPr id="6" name="Rounded Rectangle 5"/>
          <p:cNvSpPr/>
          <p:nvPr/>
        </p:nvSpPr>
        <p:spPr>
          <a:xfrm>
            <a:off x="4572000" y="2847109"/>
            <a:ext cx="4343400" cy="3733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500" dirty="0"/>
              <a:t>I am aware that many object to the severity of my language; but is there not cause for severity?  I will be  as harsh as truth, and as uncompromising as justice.  On this subject, I do not wish to think, or to speak, or write, with moderation.  No!  no!  Tell a man whose house is on fire to give a moderate alarm; tell him to moderately rescue his wife from the hands of the ravisher; tell the mother to gradually extricate her babe from the fire into which it has fallen; -- but urge me not to use moderation in a cause like the present.  I am in earnest -- I will not equivocate -- I will not excuse -- I will not retreat a single inch -- </a:t>
            </a:r>
            <a:r>
              <a:rPr lang="en-US" sz="1500" i="1" u="sng" dirty="0"/>
              <a:t>AND I WILL BE </a:t>
            </a:r>
            <a:r>
              <a:rPr lang="en-US" sz="1500" i="1" u="sng" dirty="0" smtClean="0"/>
              <a:t>HEARD</a:t>
            </a:r>
            <a:r>
              <a:rPr lang="en-US" sz="1500" dirty="0" smtClean="0"/>
              <a:t>!  </a:t>
            </a:r>
            <a:endParaRPr lang="en-US" sz="1500" dirty="0"/>
          </a:p>
        </p:txBody>
      </p:sp>
    </p:spTree>
    <p:extLst>
      <p:ext uri="{BB962C8B-B14F-4D97-AF65-F5344CB8AC3E}">
        <p14:creationId xmlns:p14="http://schemas.microsoft.com/office/powerpoint/2010/main" val="35851975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240</TotalTime>
  <Words>2607</Words>
  <Application>Microsoft Office PowerPoint</Application>
  <PresentationFormat>On-screen Show (4:3)</PresentationFormat>
  <Paragraphs>80</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Gill Sans MT</vt:lpstr>
      <vt:lpstr>Verdana</vt:lpstr>
      <vt:lpstr>Wingdings 2</vt:lpstr>
      <vt:lpstr>Solstice</vt:lpstr>
      <vt:lpstr>US VA History SOL Review The Antebellum Period: What Caused the Civil War?</vt:lpstr>
      <vt:lpstr>Northern States Favored a High Protective Tariff for Industry</vt:lpstr>
      <vt:lpstr>Southern States Hated Tariffs Due to Increased Prices of Imports</vt:lpstr>
      <vt:lpstr>South Carolina Attempted to Nullify the 1832 “Tariff of Abomination”</vt:lpstr>
      <vt:lpstr>Andrew Jackson’s Response to the Nullification Crisis: The Force Act</vt:lpstr>
      <vt:lpstr>The Missouri Compromise (1820)</vt:lpstr>
      <vt:lpstr>The Missouri Compromise of 1820</vt:lpstr>
      <vt:lpstr>Virginia Slave Revolts:  Gabriel Prosser and Nat Turner</vt:lpstr>
      <vt:lpstr>William Lloyd Garrison Founds The Liberator, an Abolitionist Paper</vt:lpstr>
      <vt:lpstr>Seneca Falls Convention and Women as 19th Century Reformers</vt:lpstr>
      <vt:lpstr>The Compromise of 1850</vt:lpstr>
      <vt:lpstr>The Compromise of 1850</vt:lpstr>
      <vt:lpstr>Northerners Hated the Fugitive Slave Act, and Refuse to Cooperate.</vt:lpstr>
      <vt:lpstr>The Kansas-Nebraska Act </vt:lpstr>
      <vt:lpstr>The Kansas-Nebraska Act</vt:lpstr>
      <vt:lpstr>The Kansas-Nebraska Act</vt:lpstr>
      <vt:lpstr>The Kansas-Nebraska Act</vt:lpstr>
      <vt:lpstr>Causes of the Civil War</vt:lpstr>
      <vt:lpstr>Northern Abolitionists VS. Defenders of Slavery in the South</vt:lpstr>
      <vt:lpstr>The Dred Scott Decision (1857)  </vt:lpstr>
      <vt:lpstr>Uncle Tom’s Cabin,  by Harriet Beecher Stowe</vt:lpstr>
      <vt:lpstr>The Doughfaced Presidents:  Weak Executive Officers</vt:lpstr>
      <vt:lpstr>Failure of Compromise</vt:lpstr>
      <vt:lpstr>The Election of 1860: Lincoln</vt:lpstr>
      <vt:lpstr>Fort Sumter and Lincoln’s Response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 VA History SOL Review The Antebellum Period: What Caused the Civil War?</dc:title>
  <dc:creator>Adam</dc:creator>
  <cp:lastModifiedBy>Adam Henry</cp:lastModifiedBy>
  <cp:revision>21</cp:revision>
  <dcterms:created xsi:type="dcterms:W3CDTF">2014-03-04T17:42:54Z</dcterms:created>
  <dcterms:modified xsi:type="dcterms:W3CDTF">2016-04-27T15:57:12Z</dcterms:modified>
</cp:coreProperties>
</file>